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vqBBBMu1ceoDv71VonGi2s1hPW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0" d="100"/>
          <a:sy n="200" d="100"/>
        </p:scale>
        <p:origin x="654" y="15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0"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 name="Google Shape;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9" name="Google Shape;89;p1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6" name="Google Shape;96;p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p1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0" name="Google Shape;110;p1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7" name="Google Shape;117;p1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4" name="Google Shape;124;p1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0" name="Google Shape;130;p1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6" name="Google Shape;136;p1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7" name="Google Shape;147;p1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 name="Google Shape;39;p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p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9" name="Google Shape;159;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4" name="Google Shape;164;p2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5e38ca139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5e38ca13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5" name="Google Shape;45;p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1" name="Google Shape;51;p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4" name="Google Shape;64;p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0" name="Google Shape;70;p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6" name="Google Shape;76;p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
        <p:cNvGrpSpPr/>
        <p:nvPr/>
      </p:nvGrpSpPr>
      <p:grpSpPr>
        <a:xfrm>
          <a:off x="0" y="0"/>
          <a:ext cx="0" cy="0"/>
          <a:chOff x="0" y="0"/>
          <a:chExt cx="0" cy="0"/>
        </a:xfrm>
      </p:grpSpPr>
      <p:sp>
        <p:nvSpPr>
          <p:cNvPr id="14" name="Google Shape;14;p2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5" name="Google Shape;15;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
        <p:cNvGrpSpPr/>
        <p:nvPr/>
      </p:nvGrpSpPr>
      <p:grpSpPr>
        <a:xfrm>
          <a:off x="0" y="0"/>
          <a:ext cx="0" cy="0"/>
          <a:chOff x="0" y="0"/>
          <a:chExt cx="0" cy="0"/>
        </a:xfrm>
      </p:grpSpPr>
      <p:sp>
        <p:nvSpPr>
          <p:cNvPr id="17" name="Google Shape;17;p2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9" name="Google Shape;19;p2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0" name="Google Shape;20;p2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 name="Google Shape;21;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
        <p:cNvGrpSpPr/>
        <p:nvPr/>
      </p:nvGrpSpPr>
      <p:grpSpPr>
        <a:xfrm>
          <a:off x="0" y="0"/>
          <a:ext cx="0" cy="0"/>
          <a:chOff x="0" y="0"/>
          <a:chExt cx="0" cy="0"/>
        </a:xfrm>
      </p:grpSpPr>
      <p:sp>
        <p:nvSpPr>
          <p:cNvPr id="23" name="Google Shape;23;p2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24" name="Google Shape;24;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5"/>
        <p:cNvGrpSpPr/>
        <p:nvPr/>
      </p:nvGrpSpPr>
      <p:grpSpPr>
        <a:xfrm>
          <a:off x="0" y="0"/>
          <a:ext cx="0" cy="0"/>
          <a:chOff x="0" y="0"/>
          <a:chExt cx="0" cy="0"/>
        </a:xfrm>
      </p:grpSpPr>
      <p:sp>
        <p:nvSpPr>
          <p:cNvPr id="26" name="Google Shape;26;p2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7" name="Google Shape;27;p2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28" name="Google Shape;28;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
        <p:cNvGrpSpPr/>
        <p:nvPr/>
      </p:nvGrpSpPr>
      <p:grpSpPr>
        <a:xfrm>
          <a:off x="0" y="0"/>
          <a:ext cx="0" cy="0"/>
          <a:chOff x="0" y="0"/>
          <a:chExt cx="0" cy="0"/>
        </a:xfrm>
      </p:grpSpPr>
      <p:sp>
        <p:nvSpPr>
          <p:cNvPr id="30" name="Google Shape;30;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1"/>
          <p:cNvSpPr txBox="1">
            <a:spLocks noGrp="1"/>
          </p:cNvSpPr>
          <p:nvPr>
            <p:ph type="ctrTitle"/>
          </p:nvPr>
        </p:nvSpPr>
        <p:spPr>
          <a:xfrm>
            <a:off x="311700" y="423100"/>
            <a:ext cx="8520600" cy="1307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US" sz="3400"/>
              <a:t>CSci 3081W: Program Design and Development</a:t>
            </a:r>
            <a:endParaRPr/>
          </a:p>
        </p:txBody>
      </p:sp>
      <p:sp>
        <p:nvSpPr>
          <p:cNvPr id="36" name="Google Shape;36;p1"/>
          <p:cNvSpPr txBox="1">
            <a:spLocks noGrp="1"/>
          </p:cNvSpPr>
          <p:nvPr>
            <p:ph type="subTitle" idx="1"/>
          </p:nvPr>
        </p:nvSpPr>
        <p:spPr>
          <a:xfrm>
            <a:off x="311700" y="1767325"/>
            <a:ext cx="8520600" cy="79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a:t>Lecture 11 – Observer Pattern</a:t>
            </a:r>
            <a:endParaRPr/>
          </a:p>
          <a:p>
            <a:pPr marL="0" lvl="0" indent="0" algn="ctr" rtl="0">
              <a:lnSpc>
                <a:spcPct val="100000"/>
              </a:lnSpc>
              <a:spcBef>
                <a:spcPts val="0"/>
              </a:spcBef>
              <a:spcAft>
                <a:spcPts val="0"/>
              </a:spcAft>
              <a:buSzPts val="28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0"/>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92" name="Google Shape;92;p10"/>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93" name="Google Shape;93;p10"/>
          <p:cNvSpPr txBox="1"/>
          <p:nvPr/>
        </p:nvSpPr>
        <p:spPr>
          <a:xfrm>
            <a:off x="259274" y="1183341"/>
            <a:ext cx="2221580" cy="3477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Arial"/>
                <a:ea typeface="Arial"/>
                <a:cs typeface="Arial"/>
                <a:sym typeface="Arial"/>
              </a:rPr>
              <a:t>2</a:t>
            </a:r>
            <a:r>
              <a:rPr lang="en-US" sz="2000" b="0" i="0" u="none" strike="noStrike" cap="none">
                <a:solidFill>
                  <a:srgbClr val="000000"/>
                </a:solidFill>
                <a:latin typeface="Arial"/>
                <a:ea typeface="Arial"/>
                <a:cs typeface="Arial"/>
                <a:sym typeface="Arial"/>
              </a:rPr>
              <a:t>. When a new event happens, the publisher goes over the subscription list and calls the notification method declared in the subscriber interface on each subscriber object.</a:t>
            </a:r>
            <a:endParaRPr sz="20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1"/>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99" name="Google Shape;99;p11"/>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100" name="Google Shape;100;p11"/>
          <p:cNvSpPr txBox="1"/>
          <p:nvPr/>
        </p:nvSpPr>
        <p:spPr>
          <a:xfrm>
            <a:off x="233916" y="1075765"/>
            <a:ext cx="2221580"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Arial"/>
                <a:ea typeface="Arial"/>
                <a:cs typeface="Arial"/>
                <a:sym typeface="Arial"/>
              </a:rPr>
              <a:t>3</a:t>
            </a:r>
            <a:r>
              <a:rPr lang="en-US" sz="2000" b="0" i="0" u="none" strike="noStrike" cap="none">
                <a:solidFill>
                  <a:srgbClr val="000000"/>
                </a:solidFill>
                <a:latin typeface="Arial"/>
                <a:ea typeface="Arial"/>
                <a:cs typeface="Arial"/>
                <a:sym typeface="Arial"/>
              </a:rPr>
              <a:t>. In most cases, the </a:t>
            </a:r>
            <a:r>
              <a:rPr lang="en-US" sz="2000" b="1" i="0" u="none" strike="noStrike" cap="none">
                <a:solidFill>
                  <a:srgbClr val="000000"/>
                </a:solidFill>
                <a:latin typeface="Arial"/>
                <a:ea typeface="Arial"/>
                <a:cs typeface="Arial"/>
                <a:sym typeface="Arial"/>
              </a:rPr>
              <a:t>Subscriber</a:t>
            </a:r>
            <a:r>
              <a:rPr lang="en-US" sz="2000" b="0" i="0" u="none" strike="noStrike" cap="none">
                <a:solidFill>
                  <a:srgbClr val="000000"/>
                </a:solidFill>
                <a:latin typeface="Arial"/>
                <a:ea typeface="Arial"/>
                <a:cs typeface="Arial"/>
                <a:sym typeface="Arial"/>
              </a:rPr>
              <a:t> consists of a single update method. The method may have several parameters that let the publisher pass some event details along with the update.</a:t>
            </a:r>
            <a:endParaRPr sz="20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2"/>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106" name="Google Shape;106;p12"/>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107" name="Google Shape;107;p12"/>
          <p:cNvSpPr txBox="1"/>
          <p:nvPr/>
        </p:nvSpPr>
        <p:spPr>
          <a:xfrm>
            <a:off x="233916" y="1075765"/>
            <a:ext cx="2221580" cy="30469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FF0000"/>
                </a:solidFill>
                <a:latin typeface="Arial"/>
                <a:ea typeface="Arial"/>
                <a:cs typeface="Arial"/>
                <a:sym typeface="Arial"/>
              </a:rPr>
              <a:t>4</a:t>
            </a:r>
            <a:r>
              <a:rPr lang="en-US" sz="2400" b="0" i="0" u="none" strike="noStrike" cap="none">
                <a:solidFill>
                  <a:srgbClr val="000000"/>
                </a:solidFill>
                <a:latin typeface="Arial"/>
                <a:ea typeface="Arial"/>
                <a:cs typeface="Arial"/>
                <a:sym typeface="Arial"/>
              </a:rPr>
              <a:t>. </a:t>
            </a:r>
            <a:r>
              <a:rPr lang="en-US" sz="2400" b="1" i="0" u="none" strike="noStrike" cap="none">
                <a:solidFill>
                  <a:srgbClr val="000000"/>
                </a:solidFill>
                <a:latin typeface="Arial"/>
                <a:ea typeface="Arial"/>
                <a:cs typeface="Arial"/>
                <a:sym typeface="Arial"/>
              </a:rPr>
              <a:t>Concrete Subscribers </a:t>
            </a:r>
            <a:r>
              <a:rPr lang="en-US" sz="2400" b="0" i="0" u="none" strike="noStrike" cap="none">
                <a:solidFill>
                  <a:srgbClr val="000000"/>
                </a:solidFill>
                <a:latin typeface="Arial"/>
                <a:ea typeface="Arial"/>
                <a:cs typeface="Arial"/>
                <a:sym typeface="Arial"/>
              </a:rPr>
              <a:t>perform some actions in response to notifications issued by the publisher.</a:t>
            </a: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113" name="Google Shape;113;p13"/>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114" name="Google Shape;114;p13"/>
          <p:cNvSpPr txBox="1"/>
          <p:nvPr/>
        </p:nvSpPr>
        <p:spPr>
          <a:xfrm>
            <a:off x="233916" y="1075765"/>
            <a:ext cx="2221580" cy="35394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rgbClr val="FF0000"/>
                </a:solidFill>
                <a:latin typeface="Arial"/>
                <a:ea typeface="Arial"/>
                <a:cs typeface="Arial"/>
                <a:sym typeface="Arial"/>
              </a:rPr>
              <a:t>5</a:t>
            </a:r>
            <a:r>
              <a:rPr lang="en-US" sz="1600" b="0" i="0" u="none" strike="noStrike" cap="none">
                <a:solidFill>
                  <a:srgbClr val="000000"/>
                </a:solidFill>
                <a:latin typeface="Arial"/>
                <a:ea typeface="Arial"/>
                <a:cs typeface="Arial"/>
                <a:sym typeface="Arial"/>
              </a:rPr>
              <a:t>. Usually, subscribers need some contextual information to handle the update correctly. Publishers often pass some context data as arguments of the notification method. The publisher can pass itself as an argument, letting subscriber fetch any required data directly.</a:t>
            </a:r>
            <a:endParaRPr sz="16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120" name="Google Shape;120;p14"/>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121" name="Google Shape;121;p14"/>
          <p:cNvSpPr txBox="1"/>
          <p:nvPr/>
        </p:nvSpPr>
        <p:spPr>
          <a:xfrm>
            <a:off x="233916" y="1075765"/>
            <a:ext cx="2221580"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FF0000"/>
                </a:solidFill>
                <a:latin typeface="Arial"/>
                <a:ea typeface="Arial"/>
                <a:cs typeface="Arial"/>
                <a:sym typeface="Arial"/>
              </a:rPr>
              <a:t>6</a:t>
            </a:r>
            <a:r>
              <a:rPr lang="en-US" sz="2400" b="0" i="0" u="none" strike="noStrike" cap="none">
                <a:solidFill>
                  <a:srgbClr val="000000"/>
                </a:solidFill>
                <a:latin typeface="Arial"/>
                <a:ea typeface="Arial"/>
                <a:cs typeface="Arial"/>
                <a:sym typeface="Arial"/>
              </a:rPr>
              <a:t>. The </a:t>
            </a:r>
            <a:r>
              <a:rPr lang="en-US" sz="2400" b="1" i="0" u="none" strike="noStrike" cap="none">
                <a:solidFill>
                  <a:srgbClr val="000000"/>
                </a:solidFill>
                <a:latin typeface="Arial"/>
                <a:ea typeface="Arial"/>
                <a:cs typeface="Arial"/>
                <a:sym typeface="Arial"/>
              </a:rPr>
              <a:t>Client</a:t>
            </a:r>
            <a:r>
              <a:rPr lang="en-US" sz="2400" b="0" i="0" u="none" strike="noStrike" cap="none">
                <a:solidFill>
                  <a:srgbClr val="000000"/>
                </a:solidFill>
                <a:latin typeface="Arial"/>
                <a:ea typeface="Arial"/>
                <a:cs typeface="Arial"/>
                <a:sym typeface="Arial"/>
              </a:rPr>
              <a:t> creates publisher and subscriber objects separately and then registers subscribers for publisher updates.</a:t>
            </a:r>
            <a:endParaRPr sz="24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5"/>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Applicability</a:t>
            </a:r>
            <a:endParaRPr sz="2800"/>
          </a:p>
        </p:txBody>
      </p:sp>
      <p:sp>
        <p:nvSpPr>
          <p:cNvPr id="127" name="Google Shape;127;p15"/>
          <p:cNvSpPr txBox="1"/>
          <p:nvPr/>
        </p:nvSpPr>
        <p:spPr>
          <a:xfrm>
            <a:off x="502022" y="1085929"/>
            <a:ext cx="8160691" cy="34778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When changes to the state of one object may require changing other objects, and the actual set of objects is unknown beforehand or changes dynamically.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When some objects in your app must observe others, but only for a limited time or in specific cases.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Anytime you see subscribe/unsubscribe or subscriptions mentioned, think of the observer pattern immediately as your solution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6"/>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The big pros</a:t>
            </a:r>
            <a:endParaRPr sz="2800"/>
          </a:p>
        </p:txBody>
      </p:sp>
      <p:sp>
        <p:nvSpPr>
          <p:cNvPr id="133" name="Google Shape;133;p16"/>
          <p:cNvSpPr txBox="1"/>
          <p:nvPr/>
        </p:nvSpPr>
        <p:spPr>
          <a:xfrm>
            <a:off x="502022" y="1085929"/>
            <a:ext cx="8160691" cy="28623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chemeClr val="dk1"/>
                </a:solidFill>
                <a:latin typeface="Arial"/>
                <a:ea typeface="Arial"/>
                <a:cs typeface="Arial"/>
                <a:sym typeface="Arial"/>
              </a:rPr>
              <a:t>O</a:t>
            </a:r>
            <a:r>
              <a:rPr lang="en-US" sz="2000" b="0" i="0" u="none" strike="noStrike" cap="none">
                <a:solidFill>
                  <a:schemeClr val="dk1"/>
                </a:solidFill>
                <a:latin typeface="Arial"/>
                <a:ea typeface="Arial"/>
                <a:cs typeface="Arial"/>
                <a:sym typeface="Arial"/>
              </a:rPr>
              <a:t> from SOLID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Can subscribe/unsubscribe during runtime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Instead of using a vector to keep track of the subscribers, you can use some other data structure such that subscribers are notified in a certain order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7"/>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Most similar design patterns to observer</a:t>
            </a:r>
            <a:endParaRPr sz="2800"/>
          </a:p>
        </p:txBody>
      </p:sp>
      <p:sp>
        <p:nvSpPr>
          <p:cNvPr id="139" name="Google Shape;139;p17"/>
          <p:cNvSpPr txBox="1"/>
          <p:nvPr/>
        </p:nvSpPr>
        <p:spPr>
          <a:xfrm>
            <a:off x="502022" y="1085929"/>
            <a:ext cx="8160691" cy="37856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chemeClr val="dk1"/>
                </a:solidFill>
                <a:latin typeface="Arial"/>
                <a:ea typeface="Arial"/>
                <a:cs typeface="Arial"/>
                <a:sym typeface="Arial"/>
              </a:rPr>
              <a:t>Chain of responsibility </a:t>
            </a:r>
            <a:r>
              <a:rPr lang="en-US" sz="2000" b="0" i="0" u="none" strike="noStrike" cap="none">
                <a:solidFill>
                  <a:schemeClr val="dk1"/>
                </a:solidFill>
                <a:latin typeface="Arial"/>
                <a:ea typeface="Arial"/>
                <a:cs typeface="Arial"/>
                <a:sym typeface="Arial"/>
              </a:rPr>
              <a:t>– keeps passing a request down a chain until one of the links receives it</a:t>
            </a: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chemeClr val="dk1"/>
                </a:solidFill>
                <a:latin typeface="Arial"/>
                <a:ea typeface="Arial"/>
                <a:cs typeface="Arial"/>
                <a:sym typeface="Arial"/>
              </a:rPr>
              <a:t>Command </a:t>
            </a:r>
            <a:r>
              <a:rPr lang="en-US" sz="2000" b="0" i="0" u="none" strike="noStrike" cap="none">
                <a:solidFill>
                  <a:schemeClr val="dk1"/>
                </a:solidFill>
                <a:latin typeface="Arial"/>
                <a:ea typeface="Arial"/>
                <a:cs typeface="Arial"/>
                <a:sym typeface="Arial"/>
              </a:rPr>
              <a:t>– unidirectional connections between senders and receivers</a:t>
            </a: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chemeClr val="dk1"/>
                </a:solidFill>
                <a:latin typeface="Arial"/>
                <a:ea typeface="Arial"/>
                <a:cs typeface="Arial"/>
                <a:sym typeface="Arial"/>
              </a:rPr>
              <a:t>Mediator </a:t>
            </a:r>
            <a:r>
              <a:rPr lang="en-US" sz="2000" b="0" i="0" u="none" strike="noStrike" cap="none">
                <a:solidFill>
                  <a:schemeClr val="dk1"/>
                </a:solidFill>
                <a:latin typeface="Arial"/>
                <a:ea typeface="Arial"/>
                <a:cs typeface="Arial"/>
                <a:sym typeface="Arial"/>
              </a:rPr>
              <a:t>– no connections between senders and receivers directly, all communication done indirectly via mediator object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1" i="0" u="none" strike="noStrike" cap="none">
                <a:solidFill>
                  <a:schemeClr val="dk1"/>
                </a:solidFill>
                <a:latin typeface="Arial"/>
                <a:ea typeface="Arial"/>
                <a:cs typeface="Arial"/>
                <a:sym typeface="Arial"/>
              </a:rPr>
              <a:t>Observer </a:t>
            </a:r>
            <a:r>
              <a:rPr lang="en-US" sz="2000" b="0" i="0" u="none" strike="noStrike" cap="none">
                <a:solidFill>
                  <a:schemeClr val="dk1"/>
                </a:solidFill>
                <a:latin typeface="Arial"/>
                <a:ea typeface="Arial"/>
                <a:cs typeface="Arial"/>
                <a:sym typeface="Arial"/>
              </a:rPr>
              <a:t>– subscribe/unsubscribe</a:t>
            </a: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18"/>
          <p:cNvPicPr preferRelativeResize="0"/>
          <p:nvPr/>
        </p:nvPicPr>
        <p:blipFill rotWithShape="1">
          <a:blip r:embed="rId3">
            <a:alphaModFix/>
          </a:blip>
          <a:srcRect/>
          <a:stretch/>
        </p:blipFill>
        <p:spPr>
          <a:xfrm>
            <a:off x="0" y="524419"/>
            <a:ext cx="9144000" cy="409466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9"/>
          <p:cNvPicPr preferRelativeResize="0"/>
          <p:nvPr/>
        </p:nvPicPr>
        <p:blipFill rotWithShape="1">
          <a:blip r:embed="rId3">
            <a:alphaModFix/>
          </a:blip>
          <a:srcRect/>
          <a:stretch/>
        </p:blipFill>
        <p:spPr>
          <a:xfrm>
            <a:off x="0" y="638929"/>
            <a:ext cx="9144000" cy="3865642"/>
          </a:xfrm>
          <a:prstGeom prst="rect">
            <a:avLst/>
          </a:prstGeom>
          <a:noFill/>
          <a:ln>
            <a:noFill/>
          </a:ln>
        </p:spPr>
      </p:pic>
      <p:sp>
        <p:nvSpPr>
          <p:cNvPr id="150" name="Google Shape;150;p19"/>
          <p:cNvSpPr txBox="1"/>
          <p:nvPr/>
        </p:nvSpPr>
        <p:spPr>
          <a:xfrm>
            <a:off x="62754" y="797859"/>
            <a:ext cx="332590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Drone #1 has delivered Package #1 to Customer #1</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2"/>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Behavioral Design Patterns</a:t>
            </a:r>
            <a:endParaRPr sz="2800"/>
          </a:p>
        </p:txBody>
      </p:sp>
      <p:sp>
        <p:nvSpPr>
          <p:cNvPr id="42" name="Google Shape;42;p2"/>
          <p:cNvSpPr txBox="1"/>
          <p:nvPr/>
        </p:nvSpPr>
        <p:spPr>
          <a:xfrm>
            <a:off x="466163" y="1290917"/>
            <a:ext cx="7924802"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7F7F7F"/>
                </a:solidFill>
                <a:latin typeface="Arial"/>
                <a:ea typeface="Arial"/>
                <a:cs typeface="Arial"/>
                <a:sym typeface="Arial"/>
              </a:rPr>
              <a:t>Behavioral design patterns are concerned with algorithms and the assignment of responsibilities between objects.</a:t>
            </a:r>
            <a:endParaRPr sz="2400" b="0" i="0" u="none" strike="noStrike" cap="none">
              <a:solidFill>
                <a:srgbClr val="7F7F7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0"/>
          <p:cNvPicPr preferRelativeResize="0"/>
          <p:nvPr/>
        </p:nvPicPr>
        <p:blipFill rotWithShape="1">
          <a:blip r:embed="rId3">
            <a:alphaModFix/>
          </a:blip>
          <a:srcRect/>
          <a:stretch/>
        </p:blipFill>
        <p:spPr>
          <a:xfrm>
            <a:off x="0" y="528706"/>
            <a:ext cx="9144000" cy="4086087"/>
          </a:xfrm>
          <a:prstGeom prst="rect">
            <a:avLst/>
          </a:prstGeom>
          <a:noFill/>
          <a:ln>
            <a:noFill/>
          </a:ln>
        </p:spPr>
      </p:pic>
      <p:sp>
        <p:nvSpPr>
          <p:cNvPr id="156" name="Google Shape;156;p20"/>
          <p:cNvSpPr txBox="1"/>
          <p:nvPr/>
        </p:nvSpPr>
        <p:spPr>
          <a:xfrm>
            <a:off x="62754" y="797859"/>
            <a:ext cx="3325906" cy="11695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Drone #1 has delivered Package #1 to Customer #1</a:t>
            </a:r>
            <a:br>
              <a:rPr lang="en-US" sz="1400" b="0" i="0" u="none" strike="noStrike" cap="none">
                <a:solidFill>
                  <a:schemeClr val="lt1"/>
                </a:solidFill>
                <a:latin typeface="Arial"/>
                <a:ea typeface="Arial"/>
                <a:cs typeface="Arial"/>
                <a:sym typeface="Arial"/>
              </a:rPr>
            </a:br>
            <a:br>
              <a:rPr lang="en-US" sz="1400" b="0" i="0" u="none" strike="noStrike" cap="none">
                <a:solidFill>
                  <a:schemeClr val="lt1"/>
                </a:solidFill>
                <a:latin typeface="Arial"/>
                <a:ea typeface="Arial"/>
                <a:cs typeface="Arial"/>
                <a:sym typeface="Arial"/>
              </a:rPr>
            </a:br>
            <a:r>
              <a:rPr lang="en-US" sz="1400" b="0" i="0" u="none" strike="noStrike" cap="none">
                <a:solidFill>
                  <a:schemeClr val="lt1"/>
                </a:solidFill>
                <a:latin typeface="Arial"/>
                <a:ea typeface="Arial"/>
                <a:cs typeface="Arial"/>
                <a:sym typeface="Arial"/>
              </a:rPr>
              <a:t>Drone #2 has delivered Package #2 to Customer #1</a:t>
            </a: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a:t>Code Examples</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2" descr="Diagram"/>
          <p:cNvPicPr preferRelativeResize="0"/>
          <p:nvPr/>
        </p:nvPicPr>
        <p:blipFill rotWithShape="1">
          <a:blip r:embed="rId3">
            <a:alphaModFix/>
          </a:blip>
          <a:srcRect/>
          <a:stretch/>
        </p:blipFill>
        <p:spPr>
          <a:xfrm>
            <a:off x="4424814" y="0"/>
            <a:ext cx="4418135" cy="5143500"/>
          </a:xfrm>
          <a:prstGeom prst="rect">
            <a:avLst/>
          </a:prstGeom>
          <a:noFill/>
          <a:ln>
            <a:noFill/>
          </a:ln>
        </p:spPr>
      </p:pic>
      <p:sp>
        <p:nvSpPr>
          <p:cNvPr id="167" name="Google Shape;167;p22"/>
          <p:cNvSpPr txBox="1"/>
          <p:nvPr/>
        </p:nvSpPr>
        <p:spPr>
          <a:xfrm>
            <a:off x="301051" y="502024"/>
            <a:ext cx="332334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Arial"/>
                <a:ea typeface="Arial"/>
                <a:cs typeface="Arial"/>
                <a:sym typeface="Arial"/>
              </a:rPr>
              <a:t>New UML Diagram</a:t>
            </a:r>
            <a:endParaRPr sz="2800" b="0" i="0" u="none" strike="noStrike" cap="none">
              <a:solidFill>
                <a:srgbClr val="000000"/>
              </a:solidFill>
              <a:latin typeface="Arial"/>
              <a:ea typeface="Arial"/>
              <a:cs typeface="Arial"/>
              <a:sym typeface="Arial"/>
            </a:endParaRPr>
          </a:p>
        </p:txBody>
      </p:sp>
      <p:sp>
        <p:nvSpPr>
          <p:cNvPr id="168" name="Google Shape;168;p22"/>
          <p:cNvSpPr txBox="1"/>
          <p:nvPr/>
        </p:nvSpPr>
        <p:spPr>
          <a:xfrm>
            <a:off x="699247" y="1416424"/>
            <a:ext cx="3388659"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Sequence Diagram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000000"/>
                </a:solidFill>
                <a:latin typeface="Arial"/>
                <a:ea typeface="Arial"/>
                <a:cs typeface="Arial"/>
                <a:sym typeface="Arial"/>
              </a:rPr>
              <a:t>Shows process interactions in sequence (by time)</a:t>
            </a:r>
            <a:endParaRPr sz="2400" b="0" i="0" u="none" strike="noStrike" cap="none">
              <a:solidFill>
                <a:srgbClr val="000000"/>
              </a:solidFill>
              <a:latin typeface="Arial"/>
              <a:ea typeface="Arial"/>
              <a:cs typeface="Arial"/>
              <a:sym typeface="Arial"/>
            </a:endParaRPr>
          </a:p>
        </p:txBody>
      </p:sp>
      <p:sp>
        <p:nvSpPr>
          <p:cNvPr id="169" name="Google Shape;169;p22"/>
          <p:cNvSpPr/>
          <p:nvPr/>
        </p:nvSpPr>
        <p:spPr>
          <a:xfrm>
            <a:off x="4006500" y="1524000"/>
            <a:ext cx="373800" cy="22620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2"/>
          <p:cNvSpPr txBox="1"/>
          <p:nvPr/>
        </p:nvSpPr>
        <p:spPr>
          <a:xfrm>
            <a:off x="3862725" y="1092675"/>
            <a:ext cx="7092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000000"/>
                </a:solidFill>
                <a:latin typeface="Arial"/>
                <a:ea typeface="Arial"/>
                <a:cs typeface="Arial"/>
                <a:sym typeface="Arial"/>
              </a:rPr>
              <a:t>time</a:t>
            </a:r>
            <a:endParaRPr sz="20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25e38ca1396_0_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HW4 Extension Demos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sp>
        <p:nvSpPr>
          <p:cNvPr id="47" name="Google Shape;47;p3"/>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Behavioral Design Patterns</a:t>
            </a:r>
            <a:endParaRPr sz="2800"/>
          </a:p>
        </p:txBody>
      </p:sp>
      <p:pic>
        <p:nvPicPr>
          <p:cNvPr id="48" name="Google Shape;48;p3"/>
          <p:cNvPicPr preferRelativeResize="0"/>
          <p:nvPr/>
        </p:nvPicPr>
        <p:blipFill rotWithShape="1">
          <a:blip r:embed="rId3">
            <a:alphaModFix/>
          </a:blip>
          <a:srcRect/>
          <a:stretch/>
        </p:blipFill>
        <p:spPr>
          <a:xfrm>
            <a:off x="722417" y="1013012"/>
            <a:ext cx="7699165" cy="363551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4"/>
          <p:cNvSpPr txBox="1">
            <a:spLocks noGrp="1"/>
          </p:cNvSpPr>
          <p:nvPr>
            <p:ph type="title"/>
          </p:nvPr>
        </p:nvSpPr>
        <p:spPr>
          <a:xfrm>
            <a:off x="321324" y="127420"/>
            <a:ext cx="8160691"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Observer Pattern</a:t>
            </a:r>
            <a:endParaRPr sz="2800"/>
          </a:p>
        </p:txBody>
      </p:sp>
      <p:sp>
        <p:nvSpPr>
          <p:cNvPr id="54" name="Google Shape;54;p4"/>
          <p:cNvSpPr txBox="1"/>
          <p:nvPr/>
        </p:nvSpPr>
        <p:spPr>
          <a:xfrm>
            <a:off x="502023" y="1085929"/>
            <a:ext cx="2577014" cy="31700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Arial"/>
                <a:ea typeface="Arial"/>
                <a:cs typeface="Arial"/>
                <a:sym typeface="Arial"/>
              </a:rPr>
              <a:t>Observer is a behavioral design pattern that lets you define a subscription mechanism to notify multiple objects about any events that happen to the object they’re observing.</a:t>
            </a:r>
            <a:endParaRPr sz="2000" b="0" i="0" u="none" strike="noStrike" cap="none">
              <a:solidFill>
                <a:schemeClr val="dk1"/>
              </a:solidFill>
              <a:latin typeface="Arial"/>
              <a:ea typeface="Arial"/>
              <a:cs typeface="Arial"/>
              <a:sym typeface="Arial"/>
            </a:endParaRPr>
          </a:p>
        </p:txBody>
      </p:sp>
      <p:pic>
        <p:nvPicPr>
          <p:cNvPr id="55" name="Google Shape;55;p4"/>
          <p:cNvPicPr preferRelativeResize="0"/>
          <p:nvPr/>
        </p:nvPicPr>
        <p:blipFill rotWithShape="1">
          <a:blip r:embed="rId3">
            <a:alphaModFix/>
          </a:blip>
          <a:srcRect/>
          <a:stretch/>
        </p:blipFill>
        <p:spPr>
          <a:xfrm>
            <a:off x="3332547" y="770964"/>
            <a:ext cx="5811453" cy="389740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5"/>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Problem</a:t>
            </a:r>
            <a:endParaRPr sz="2800"/>
          </a:p>
        </p:txBody>
      </p:sp>
      <p:pic>
        <p:nvPicPr>
          <p:cNvPr id="61" name="Google Shape;61;p5"/>
          <p:cNvPicPr preferRelativeResize="0"/>
          <p:nvPr/>
        </p:nvPicPr>
        <p:blipFill rotWithShape="1">
          <a:blip r:embed="rId3">
            <a:alphaModFix/>
          </a:blip>
          <a:srcRect/>
          <a:stretch/>
        </p:blipFill>
        <p:spPr>
          <a:xfrm>
            <a:off x="978274" y="1048871"/>
            <a:ext cx="7187452" cy="409462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6"/>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Solution</a:t>
            </a:r>
            <a:endParaRPr sz="2800"/>
          </a:p>
        </p:txBody>
      </p:sp>
      <p:pic>
        <p:nvPicPr>
          <p:cNvPr id="67" name="Google Shape;67;p6"/>
          <p:cNvPicPr preferRelativeResize="0"/>
          <p:nvPr/>
        </p:nvPicPr>
        <p:blipFill rotWithShape="1">
          <a:blip r:embed="rId3">
            <a:alphaModFix/>
          </a:blip>
          <a:srcRect/>
          <a:stretch/>
        </p:blipFill>
        <p:spPr>
          <a:xfrm>
            <a:off x="578223" y="1183341"/>
            <a:ext cx="7987553" cy="392806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7"/>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Solution</a:t>
            </a:r>
            <a:endParaRPr sz="2800"/>
          </a:p>
        </p:txBody>
      </p:sp>
      <p:pic>
        <p:nvPicPr>
          <p:cNvPr id="73" name="Google Shape;73;p7"/>
          <p:cNvPicPr preferRelativeResize="0"/>
          <p:nvPr/>
        </p:nvPicPr>
        <p:blipFill rotWithShape="1">
          <a:blip r:embed="rId3">
            <a:alphaModFix/>
          </a:blip>
          <a:srcRect/>
          <a:stretch/>
        </p:blipFill>
        <p:spPr>
          <a:xfrm>
            <a:off x="2666766" y="0"/>
            <a:ext cx="5746843"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8"/>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Examples</a:t>
            </a:r>
            <a:endParaRPr sz="2800"/>
          </a:p>
        </p:txBody>
      </p:sp>
      <p:pic>
        <p:nvPicPr>
          <p:cNvPr id="79" name="Google Shape;79;p8"/>
          <p:cNvPicPr preferRelativeResize="0"/>
          <p:nvPr/>
        </p:nvPicPr>
        <p:blipFill rotWithShape="1">
          <a:blip r:embed="rId3">
            <a:alphaModFix/>
          </a:blip>
          <a:srcRect/>
          <a:stretch/>
        </p:blipFill>
        <p:spPr>
          <a:xfrm>
            <a:off x="966965" y="1000698"/>
            <a:ext cx="7210069" cy="41428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321324" y="127420"/>
            <a:ext cx="7477970" cy="105592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2800"/>
              <a:t>UML Class Diagram</a:t>
            </a:r>
            <a:endParaRPr sz="2800"/>
          </a:p>
        </p:txBody>
      </p:sp>
      <p:pic>
        <p:nvPicPr>
          <p:cNvPr id="85" name="Google Shape;85;p9"/>
          <p:cNvPicPr preferRelativeResize="0"/>
          <p:nvPr/>
        </p:nvPicPr>
        <p:blipFill rotWithShape="1">
          <a:blip r:embed="rId3">
            <a:alphaModFix/>
          </a:blip>
          <a:srcRect/>
          <a:stretch/>
        </p:blipFill>
        <p:spPr>
          <a:xfrm>
            <a:off x="2418804" y="1183341"/>
            <a:ext cx="6725196" cy="3552493"/>
          </a:xfrm>
          <a:prstGeom prst="rect">
            <a:avLst/>
          </a:prstGeom>
          <a:noFill/>
          <a:ln>
            <a:noFill/>
          </a:ln>
        </p:spPr>
      </p:pic>
      <p:sp>
        <p:nvSpPr>
          <p:cNvPr id="86" name="Google Shape;86;p9"/>
          <p:cNvSpPr txBox="1"/>
          <p:nvPr/>
        </p:nvSpPr>
        <p:spPr>
          <a:xfrm>
            <a:off x="259274" y="1183341"/>
            <a:ext cx="2221580" cy="31700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FF0000"/>
                </a:solidFill>
                <a:latin typeface="Arial"/>
                <a:ea typeface="Arial"/>
                <a:cs typeface="Arial"/>
                <a:sym typeface="Arial"/>
              </a:rPr>
              <a:t>1</a:t>
            </a:r>
            <a:r>
              <a:rPr lang="en-US" sz="2000" b="0" i="0" u="none" strike="noStrike" cap="none">
                <a:solidFill>
                  <a:srgbClr val="000000"/>
                </a:solidFill>
                <a:latin typeface="Arial"/>
                <a:ea typeface="Arial"/>
                <a:cs typeface="Arial"/>
                <a:sym typeface="Arial"/>
              </a:rPr>
              <a:t>. The </a:t>
            </a:r>
            <a:r>
              <a:rPr lang="en-US" sz="2000" b="1" i="0" u="none" strike="noStrike" cap="none">
                <a:solidFill>
                  <a:srgbClr val="000000"/>
                </a:solidFill>
                <a:latin typeface="Arial"/>
                <a:ea typeface="Arial"/>
                <a:cs typeface="Arial"/>
                <a:sym typeface="Arial"/>
              </a:rPr>
              <a:t>Publisher</a:t>
            </a:r>
            <a:r>
              <a:rPr lang="en-US" sz="2000" b="0" i="0" u="none" strike="noStrike" cap="none">
                <a:solidFill>
                  <a:srgbClr val="000000"/>
                </a:solidFill>
                <a:latin typeface="Arial"/>
                <a:ea typeface="Arial"/>
                <a:cs typeface="Arial"/>
                <a:sym typeface="Arial"/>
              </a:rPr>
              <a:t> issues events of interest to other objects. These events occur when the publisher changes its state or executes some behaviors. </a:t>
            </a:r>
            <a:endParaRPr sz="20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474</Words>
  <Application>Microsoft Office PowerPoint</Application>
  <PresentationFormat>On-screen Show (16:9)</PresentationFormat>
  <Paragraphs>52</Paragraphs>
  <Slides>23</Slides>
  <Notes>23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23</vt:i4>
      </vt:variant>
    </vt:vector>
  </HeadingPairs>
  <TitlesOfParts>
    <vt:vector size="25" baseType="lpstr">
      <vt:lpstr>Arial</vt:lpstr>
      <vt:lpstr>Simple Light</vt:lpstr>
      <vt:lpstr>CSci 3081W: Program Design and Development</vt:lpstr>
      <vt:lpstr>Behavioral Design Patterns</vt:lpstr>
      <vt:lpstr>Behavioral Design Patterns</vt:lpstr>
      <vt:lpstr>Observer Pattern</vt:lpstr>
      <vt:lpstr>Problem</vt:lpstr>
      <vt:lpstr>Solution</vt:lpstr>
      <vt:lpstr>Solution</vt:lpstr>
      <vt:lpstr>Examples</vt:lpstr>
      <vt:lpstr>UML Class Diagram</vt:lpstr>
      <vt:lpstr>UML Class Diagram</vt:lpstr>
      <vt:lpstr>UML Class Diagram</vt:lpstr>
      <vt:lpstr>UML Class Diagram</vt:lpstr>
      <vt:lpstr>UML Class Diagram</vt:lpstr>
      <vt:lpstr>UML Class Diagram</vt:lpstr>
      <vt:lpstr>Applicability</vt:lpstr>
      <vt:lpstr>The big pros</vt:lpstr>
      <vt:lpstr>Most similar design patterns to observer</vt:lpstr>
      <vt:lpstr>PowerPoint Presentation</vt:lpstr>
      <vt:lpstr>PowerPoint Presentation</vt:lpstr>
      <vt:lpstr>PowerPoint Presentation</vt:lpstr>
      <vt:lpstr>Code Examples</vt:lpstr>
      <vt:lpstr>PowerPoint Presentation</vt:lpstr>
      <vt:lpstr>HW4 Extension Demos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Shonal Gangopadhyay</dc:creator>
  <cp:lastModifiedBy>Shonal Gangopadhyay</cp:lastModifiedBy>
  <cp:revision>1</cp:revision>
  <dcterms:modified xsi:type="dcterms:W3CDTF">2025-03-24T16:44:18Z</dcterms:modified>
</cp:coreProperties>
</file>